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71" r:id="rId2"/>
    <p:sldId id="256" r:id="rId3"/>
    <p:sldId id="283" r:id="rId4"/>
    <p:sldId id="284" r:id="rId5"/>
    <p:sldId id="275" r:id="rId6"/>
    <p:sldId id="282" r:id="rId7"/>
    <p:sldId id="257" r:id="rId8"/>
    <p:sldId id="277" r:id="rId9"/>
    <p:sldId id="259" r:id="rId10"/>
    <p:sldId id="260" r:id="rId11"/>
    <p:sldId id="279" r:id="rId12"/>
    <p:sldId id="281" r:id="rId13"/>
    <p:sldId id="258" r:id="rId14"/>
    <p:sldId id="278" r:id="rId15"/>
    <p:sldId id="262" r:id="rId16"/>
    <p:sldId id="261" r:id="rId17"/>
    <p:sldId id="263" r:id="rId18"/>
    <p:sldId id="264" r:id="rId19"/>
    <p:sldId id="265" r:id="rId20"/>
    <p:sldId id="266" r:id="rId21"/>
    <p:sldId id="267" r:id="rId22"/>
    <p:sldId id="276"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7504" autoAdjust="0"/>
  </p:normalViewPr>
  <p:slideViewPr>
    <p:cSldViewPr snapToGrid="0">
      <p:cViewPr varScale="1">
        <p:scale>
          <a:sx n="97" d="100"/>
          <a:sy n="97" d="100"/>
        </p:scale>
        <p:origin x="-160" y="-104"/>
      </p:cViewPr>
      <p:guideLst>
        <p:guide orient="horz" pos="2160"/>
        <p:guide pos="3840"/>
      </p:guideLst>
    </p:cSldViewPr>
  </p:slid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Vertex</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Vertex</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Vertex</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Vertex</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t>
        <a:bodyPr/>
        <a:lstStyle/>
        <a:p>
          <a:endParaRPr lang="en-US"/>
        </a:p>
      </dgm:t>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t>
        <a:bodyPr/>
        <a:lstStyle/>
        <a:p>
          <a:endParaRPr lang="en-US"/>
        </a:p>
      </dgm:t>
    </dgm:pt>
    <dgm:pt modelId="{D91DFAD9-A7C5-437B-8B2F-E7DF67B2B975}" type="pres">
      <dgm:prSet presAssocID="{CEBA6231-BD7D-4DC6-A031-951ADF0698E5}" presName="connTx" presStyleLbl="parChTrans1D2" presStyleIdx="0" presStyleCnt="3"/>
      <dgm:spPr/>
      <dgm:t>
        <a:bodyPr/>
        <a:lstStyle/>
        <a:p>
          <a:endParaRPr lang="en-US"/>
        </a:p>
      </dgm:t>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t>
        <a:bodyPr/>
        <a:lstStyle/>
        <a:p>
          <a:endParaRPr lang="en-US"/>
        </a:p>
      </dgm:t>
    </dgm:pt>
    <dgm:pt modelId="{67CDF67F-7B69-4FB0-96C7-2E0E9984FFE9}" type="pres">
      <dgm:prSet presAssocID="{D159C9BE-9A97-4596-A7B5-6703149C3D98}" presName="Name9" presStyleLbl="parChTrans1D2" presStyleIdx="1" presStyleCnt="3"/>
      <dgm:spPr/>
      <dgm:t>
        <a:bodyPr/>
        <a:lstStyle/>
        <a:p>
          <a:endParaRPr lang="en-US"/>
        </a:p>
      </dgm:t>
    </dgm:pt>
    <dgm:pt modelId="{12CB6820-8D06-41C5-BDB2-5B88603EC721}" type="pres">
      <dgm:prSet presAssocID="{D159C9BE-9A97-4596-A7B5-6703149C3D98}" presName="connTx" presStyleLbl="parChTrans1D2" presStyleIdx="1" presStyleCnt="3"/>
      <dgm:spPr/>
      <dgm:t>
        <a:bodyPr/>
        <a:lstStyle/>
        <a:p>
          <a:endParaRPr lang="en-US"/>
        </a:p>
      </dgm:t>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t>
        <a:bodyPr/>
        <a:lstStyle/>
        <a:p>
          <a:endParaRPr lang="en-US"/>
        </a:p>
      </dgm:t>
    </dgm:pt>
    <dgm:pt modelId="{506CC18A-F3AD-4D61-A1B8-7CA31DDCD4E1}" type="pres">
      <dgm:prSet presAssocID="{26EC2589-A99F-43F9-94D8-2BE0593F782C}" presName="connTx" presStyleLbl="parChTrans1D2" presStyleIdx="2" presStyleCnt="3"/>
      <dgm:spPr/>
      <dgm:t>
        <a:bodyPr/>
        <a:lstStyle/>
        <a:p>
          <a:endParaRPr lang="en-US"/>
        </a:p>
      </dgm:t>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A1581DB2-D4C8-41F7-B4E5-EC076B5E7E26}" type="presOf" srcId="{8D3EC51E-F22D-4C26-80F3-B5D1DF4CC73E}" destId="{FA2C0C2D-745A-4169-BF4A-8DDA2E815D7D}" srcOrd="0" destOrd="0" presId="urn:microsoft.com/office/officeart/2005/8/layout/radial1"/>
    <dgm:cxn modelId="{00BA16F7-E735-45FB-B365-ECC3759D3B50}" type="presOf" srcId="{D159C9BE-9A97-4596-A7B5-6703149C3D98}" destId="{12CB6820-8D06-41C5-BDB2-5B88603EC721}" srcOrd="1" destOrd="0" presId="urn:microsoft.com/office/officeart/2005/8/layout/radial1"/>
    <dgm:cxn modelId="{10A9C0B7-8A3A-4796-A068-16F564FEDC1F}" type="presOf" srcId="{770F1300-E755-4E50-8FCB-89A3660C45AB}" destId="{B2EA771B-1A43-4716-A799-034BE94161BD}" srcOrd="0" destOrd="0" presId="urn:microsoft.com/office/officeart/2005/8/layout/radial1"/>
    <dgm:cxn modelId="{69658009-77B7-40A7-8395-2397760FDA1A}" srcId="{C1588ED3-0691-490C-AFEA-21619FCC058B}" destId="{00B07E04-764F-4950-BC2B-C35CA31649B7}" srcOrd="1" destOrd="0" parTransId="{D159C9BE-9A97-4596-A7B5-6703149C3D98}" sibTransId="{1F6B8549-B7AB-4C1D-9AE7-A9BDE806E06A}"/>
    <dgm:cxn modelId="{95A05324-994C-4A63-B6E6-D33237AB36AC}" type="presOf" srcId="{00B07E04-764F-4950-BC2B-C35CA31649B7}" destId="{4A2FF0D1-201B-4726-8A1D-6E53A93BC6CD}" srcOrd="0" destOrd="0" presId="urn:microsoft.com/office/officeart/2005/8/layout/radial1"/>
    <dgm:cxn modelId="{FEA62C03-6BC9-4BC9-B356-046E870F6564}" type="presOf" srcId="{C1588ED3-0691-490C-AFEA-21619FCC058B}" destId="{67466B16-CC62-477B-96A9-9A2B8B5EC67A}" srcOrd="0" destOrd="0" presId="urn:microsoft.com/office/officeart/2005/8/layout/radial1"/>
    <dgm:cxn modelId="{A8E5F167-B2E0-4E9D-A261-C3090E768BC1}" type="presOf" srcId="{CEBA6231-BD7D-4DC6-A031-951ADF0698E5}" destId="{D91DFAD9-A7C5-437B-8B2F-E7DF67B2B975}" srcOrd="1" destOrd="0" presId="urn:microsoft.com/office/officeart/2005/8/layout/radial1"/>
    <dgm:cxn modelId="{6A576D5A-A34B-479E-BA98-79DC525E1524}" type="presOf" srcId="{82B17AF3-2883-404D-990F-8377E1F72C80}" destId="{9D32ACC6-40B9-41F4-BEA6-DB07353EB451}" srcOrd="0" destOrd="0" presId="urn:microsoft.com/office/officeart/2005/8/layout/radial1"/>
    <dgm:cxn modelId="{A9DB9D58-82B5-401E-9B01-1E779773C397}" type="presOf" srcId="{CEBA6231-BD7D-4DC6-A031-951ADF0698E5}" destId="{A3920F67-77D4-4F80-8154-361BB49CA452}" srcOrd="0" destOrd="0" presId="urn:microsoft.com/office/officeart/2005/8/layout/radial1"/>
    <dgm:cxn modelId="{3FB02650-8CC9-4BDC-93C1-E8E218FCC09A}" type="presOf" srcId="{26EC2589-A99F-43F9-94D8-2BE0593F782C}" destId="{506CC18A-F3AD-4D61-A1B8-7CA31DDCD4E1}" srcOrd="1"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FBEE3A5C-C2F0-4DBB-9451-C568F42F70EA}" type="presOf" srcId="{D159C9BE-9A97-4596-A7B5-6703149C3D98}" destId="{67CDF67F-7B69-4FB0-96C7-2E0E9984FFE9}" srcOrd="0" destOrd="0" presId="urn:microsoft.com/office/officeart/2005/8/layout/radial1"/>
    <dgm:cxn modelId="{5B913A01-39F5-4643-BC0B-70A8BD6115E8}" type="presOf" srcId="{26EC2589-A99F-43F9-94D8-2BE0593F782C}" destId="{3FC9025A-B21C-4E6D-BB03-45587D19CA2C}" srcOrd="0" destOrd="0" presId="urn:microsoft.com/office/officeart/2005/8/layout/radial1"/>
    <dgm:cxn modelId="{6747EA67-6380-4BDC-BF9D-4762410A89D6}" srcId="{770F1300-E755-4E50-8FCB-89A3660C45AB}" destId="{C1588ED3-0691-490C-AFEA-21619FCC058B}" srcOrd="0" destOrd="0" parTransId="{4838BFC6-ECF4-4C7F-8474-14600F64A958}" sibTransId="{D53F4EE4-A245-4D0E-9B11-7C4E88C6DF29}"/>
    <dgm:cxn modelId="{CB992DBF-42B4-4582-B1B6-7D6C88B097DC}" type="presParOf" srcId="{B2EA771B-1A43-4716-A799-034BE94161BD}" destId="{67466B16-CC62-477B-96A9-9A2B8B5EC67A}" srcOrd="0" destOrd="0" presId="urn:microsoft.com/office/officeart/2005/8/layout/radial1"/>
    <dgm:cxn modelId="{8EB1E9E0-EDA1-49ED-9EF5-E6B8F86F118A}" type="presParOf" srcId="{B2EA771B-1A43-4716-A799-034BE94161BD}" destId="{A3920F67-77D4-4F80-8154-361BB49CA452}" srcOrd="1" destOrd="0" presId="urn:microsoft.com/office/officeart/2005/8/layout/radial1"/>
    <dgm:cxn modelId="{DF5CF079-FF40-470D-834B-AC2B7B868279}" type="presParOf" srcId="{A3920F67-77D4-4F80-8154-361BB49CA452}" destId="{D91DFAD9-A7C5-437B-8B2F-E7DF67B2B975}" srcOrd="0" destOrd="0" presId="urn:microsoft.com/office/officeart/2005/8/layout/radial1"/>
    <dgm:cxn modelId="{2B754F01-7A15-4198-BC64-1D95293AEAE7}" type="presParOf" srcId="{B2EA771B-1A43-4716-A799-034BE94161BD}" destId="{9D32ACC6-40B9-41F4-BEA6-DB07353EB451}" srcOrd="2" destOrd="0" presId="urn:microsoft.com/office/officeart/2005/8/layout/radial1"/>
    <dgm:cxn modelId="{2602B95B-CCFC-410E-9FBB-F908A6695A40}" type="presParOf" srcId="{B2EA771B-1A43-4716-A799-034BE94161BD}" destId="{67CDF67F-7B69-4FB0-96C7-2E0E9984FFE9}" srcOrd="3" destOrd="0" presId="urn:microsoft.com/office/officeart/2005/8/layout/radial1"/>
    <dgm:cxn modelId="{3E295B3D-1B9E-4039-933C-76D873EC8442}" type="presParOf" srcId="{67CDF67F-7B69-4FB0-96C7-2E0E9984FFE9}" destId="{12CB6820-8D06-41C5-BDB2-5B88603EC721}" srcOrd="0" destOrd="0" presId="urn:microsoft.com/office/officeart/2005/8/layout/radial1"/>
    <dgm:cxn modelId="{87140817-1FFB-4905-A020-85587A0D1024}" type="presParOf" srcId="{B2EA771B-1A43-4716-A799-034BE94161BD}" destId="{4A2FF0D1-201B-4726-8A1D-6E53A93BC6CD}" srcOrd="4" destOrd="0" presId="urn:microsoft.com/office/officeart/2005/8/layout/radial1"/>
    <dgm:cxn modelId="{1D769CA3-70C3-4195-BA9B-19298C107807}" type="presParOf" srcId="{B2EA771B-1A43-4716-A799-034BE94161BD}" destId="{3FC9025A-B21C-4E6D-BB03-45587D19CA2C}" srcOrd="5" destOrd="0" presId="urn:microsoft.com/office/officeart/2005/8/layout/radial1"/>
    <dgm:cxn modelId="{F2591963-27A3-4BFA-A81B-F9617E2036F8}" type="presParOf" srcId="{3FC9025A-B21C-4E6D-BB03-45587D19CA2C}" destId="{506CC18A-F3AD-4D61-A1B8-7CA31DDCD4E1}" srcOrd="0" destOrd="0" presId="urn:microsoft.com/office/officeart/2005/8/layout/radial1"/>
    <dgm:cxn modelId="{77E065F9-9352-4C82-BCBF-5E483B9EF655}"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Node</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Node</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Node</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Node</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t>
        <a:bodyPr/>
        <a:lstStyle/>
        <a:p>
          <a:endParaRPr lang="en-US"/>
        </a:p>
      </dgm:t>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t>
        <a:bodyPr/>
        <a:lstStyle/>
        <a:p>
          <a:endParaRPr lang="en-US"/>
        </a:p>
      </dgm:t>
    </dgm:pt>
    <dgm:pt modelId="{D91DFAD9-A7C5-437B-8B2F-E7DF67B2B975}" type="pres">
      <dgm:prSet presAssocID="{CEBA6231-BD7D-4DC6-A031-951ADF0698E5}" presName="connTx" presStyleLbl="parChTrans1D2" presStyleIdx="0" presStyleCnt="3"/>
      <dgm:spPr/>
      <dgm:t>
        <a:bodyPr/>
        <a:lstStyle/>
        <a:p>
          <a:endParaRPr lang="en-US"/>
        </a:p>
      </dgm:t>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t>
        <a:bodyPr/>
        <a:lstStyle/>
        <a:p>
          <a:endParaRPr lang="en-US"/>
        </a:p>
      </dgm:t>
    </dgm:pt>
    <dgm:pt modelId="{67CDF67F-7B69-4FB0-96C7-2E0E9984FFE9}" type="pres">
      <dgm:prSet presAssocID="{D159C9BE-9A97-4596-A7B5-6703149C3D98}" presName="Name9" presStyleLbl="parChTrans1D2" presStyleIdx="1" presStyleCnt="3"/>
      <dgm:spPr/>
      <dgm:t>
        <a:bodyPr/>
        <a:lstStyle/>
        <a:p>
          <a:endParaRPr lang="en-US"/>
        </a:p>
      </dgm:t>
    </dgm:pt>
    <dgm:pt modelId="{12CB6820-8D06-41C5-BDB2-5B88603EC721}" type="pres">
      <dgm:prSet presAssocID="{D159C9BE-9A97-4596-A7B5-6703149C3D98}" presName="connTx" presStyleLbl="parChTrans1D2" presStyleIdx="1" presStyleCnt="3"/>
      <dgm:spPr/>
      <dgm:t>
        <a:bodyPr/>
        <a:lstStyle/>
        <a:p>
          <a:endParaRPr lang="en-US"/>
        </a:p>
      </dgm:t>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t>
        <a:bodyPr/>
        <a:lstStyle/>
        <a:p>
          <a:endParaRPr lang="en-US"/>
        </a:p>
      </dgm:t>
    </dgm:pt>
    <dgm:pt modelId="{506CC18A-F3AD-4D61-A1B8-7CA31DDCD4E1}" type="pres">
      <dgm:prSet presAssocID="{26EC2589-A99F-43F9-94D8-2BE0593F782C}" presName="connTx" presStyleLbl="parChTrans1D2" presStyleIdx="2" presStyleCnt="3"/>
      <dgm:spPr/>
      <dgm:t>
        <a:bodyPr/>
        <a:lstStyle/>
        <a:p>
          <a:endParaRPr lang="en-US"/>
        </a:p>
      </dgm:t>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69658009-77B7-40A7-8395-2397760FDA1A}" srcId="{C1588ED3-0691-490C-AFEA-21619FCC058B}" destId="{00B07E04-764F-4950-BC2B-C35CA31649B7}" srcOrd="1" destOrd="0" parTransId="{D159C9BE-9A97-4596-A7B5-6703149C3D98}" sibTransId="{1F6B8549-B7AB-4C1D-9AE7-A9BDE806E06A}"/>
    <dgm:cxn modelId="{F7DC2B47-303A-40AC-BDA1-A523054698B9}" type="presOf" srcId="{CEBA6231-BD7D-4DC6-A031-951ADF0698E5}" destId="{A3920F67-77D4-4F80-8154-361BB49CA452}" srcOrd="0" destOrd="0" presId="urn:microsoft.com/office/officeart/2005/8/layout/radial1"/>
    <dgm:cxn modelId="{434956AD-D81D-4B5F-BF08-D3ED8F8E368B}" type="presOf" srcId="{26EC2589-A99F-43F9-94D8-2BE0593F782C}" destId="{506CC18A-F3AD-4D61-A1B8-7CA31DDCD4E1}" srcOrd="1" destOrd="0" presId="urn:microsoft.com/office/officeart/2005/8/layout/radial1"/>
    <dgm:cxn modelId="{700848FB-9A0A-4577-ACF7-7F1A699B3D01}" type="presOf" srcId="{770F1300-E755-4E50-8FCB-89A3660C45AB}" destId="{B2EA771B-1A43-4716-A799-034BE94161BD}" srcOrd="0" destOrd="0" presId="urn:microsoft.com/office/officeart/2005/8/layout/radial1"/>
    <dgm:cxn modelId="{31F7EB96-E22A-469C-80E2-19BEB472EA42}" type="presOf" srcId="{26EC2589-A99F-43F9-94D8-2BE0593F782C}" destId="{3FC9025A-B21C-4E6D-BB03-45587D19CA2C}" srcOrd="0" destOrd="0" presId="urn:microsoft.com/office/officeart/2005/8/layout/radial1"/>
    <dgm:cxn modelId="{F0A331E1-14FE-449A-B8C2-5C09FA089E2B}" type="presOf" srcId="{8D3EC51E-F22D-4C26-80F3-B5D1DF4CC73E}" destId="{FA2C0C2D-745A-4169-BF4A-8DDA2E815D7D}" srcOrd="0" destOrd="0" presId="urn:microsoft.com/office/officeart/2005/8/layout/radial1"/>
    <dgm:cxn modelId="{E15AE74A-4C20-499C-A078-19C73175AD3F}" type="presOf" srcId="{CEBA6231-BD7D-4DC6-A031-951ADF0698E5}" destId="{D91DFAD9-A7C5-437B-8B2F-E7DF67B2B975}" srcOrd="1" destOrd="0" presId="urn:microsoft.com/office/officeart/2005/8/layout/radial1"/>
    <dgm:cxn modelId="{63962CAC-6BB3-4A77-A589-605ECB7D850C}" type="presOf" srcId="{82B17AF3-2883-404D-990F-8377E1F72C80}" destId="{9D32ACC6-40B9-41F4-BEA6-DB07353EB451}" srcOrd="0" destOrd="0" presId="urn:microsoft.com/office/officeart/2005/8/layout/radial1"/>
    <dgm:cxn modelId="{B6DFD03A-6018-4061-B27B-4F36AC5CC5E9}" type="presOf" srcId="{D159C9BE-9A97-4596-A7B5-6703149C3D98}" destId="{67CDF67F-7B69-4FB0-96C7-2E0E9984FFE9}" srcOrd="0" destOrd="0" presId="urn:microsoft.com/office/officeart/2005/8/layout/radial1"/>
    <dgm:cxn modelId="{C303C31C-DDCF-4669-B692-F16205DEF194}" type="presOf" srcId="{C1588ED3-0691-490C-AFEA-21619FCC058B}" destId="{67466B16-CC62-477B-96A9-9A2B8B5EC67A}" srcOrd="0" destOrd="0" presId="urn:microsoft.com/office/officeart/2005/8/layout/radial1"/>
    <dgm:cxn modelId="{254E3422-18B8-4B75-BA9A-5B8522FA7233}" type="presOf" srcId="{D159C9BE-9A97-4596-A7B5-6703149C3D98}" destId="{12CB6820-8D06-41C5-BDB2-5B88603EC721}" srcOrd="1" destOrd="0" presId="urn:microsoft.com/office/officeart/2005/8/layout/radial1"/>
    <dgm:cxn modelId="{414B2B7F-EF38-484B-B3BD-F653D6D87967}" type="presOf" srcId="{00B07E04-764F-4950-BC2B-C35CA31649B7}" destId="{4A2FF0D1-201B-4726-8A1D-6E53A93BC6CD}" srcOrd="0"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6747EA67-6380-4BDC-BF9D-4762410A89D6}" srcId="{770F1300-E755-4E50-8FCB-89A3660C45AB}" destId="{C1588ED3-0691-490C-AFEA-21619FCC058B}" srcOrd="0" destOrd="0" parTransId="{4838BFC6-ECF4-4C7F-8474-14600F64A958}" sibTransId="{D53F4EE4-A245-4D0E-9B11-7C4E88C6DF29}"/>
    <dgm:cxn modelId="{0D0FE048-A926-47E3-B720-9D8F93FAC231}" type="presParOf" srcId="{B2EA771B-1A43-4716-A799-034BE94161BD}" destId="{67466B16-CC62-477B-96A9-9A2B8B5EC67A}" srcOrd="0" destOrd="0" presId="urn:microsoft.com/office/officeart/2005/8/layout/radial1"/>
    <dgm:cxn modelId="{FE2FFBDF-499B-4E8A-99C2-A0E34032434A}" type="presParOf" srcId="{B2EA771B-1A43-4716-A799-034BE94161BD}" destId="{A3920F67-77D4-4F80-8154-361BB49CA452}" srcOrd="1" destOrd="0" presId="urn:microsoft.com/office/officeart/2005/8/layout/radial1"/>
    <dgm:cxn modelId="{562DC6E2-6CEE-4347-A96C-0F9E6BD1F57D}" type="presParOf" srcId="{A3920F67-77D4-4F80-8154-361BB49CA452}" destId="{D91DFAD9-A7C5-437B-8B2F-E7DF67B2B975}" srcOrd="0" destOrd="0" presId="urn:microsoft.com/office/officeart/2005/8/layout/radial1"/>
    <dgm:cxn modelId="{1EDDE3A3-58F4-471C-8323-42765D29DE1F}" type="presParOf" srcId="{B2EA771B-1A43-4716-A799-034BE94161BD}" destId="{9D32ACC6-40B9-41F4-BEA6-DB07353EB451}" srcOrd="2" destOrd="0" presId="urn:microsoft.com/office/officeart/2005/8/layout/radial1"/>
    <dgm:cxn modelId="{1B78EF04-4994-44FF-A50F-C877698AE25F}" type="presParOf" srcId="{B2EA771B-1A43-4716-A799-034BE94161BD}" destId="{67CDF67F-7B69-4FB0-96C7-2E0E9984FFE9}" srcOrd="3" destOrd="0" presId="urn:microsoft.com/office/officeart/2005/8/layout/radial1"/>
    <dgm:cxn modelId="{0DD8BFDA-C987-4A3C-80AA-0DBAD648C3DD}" type="presParOf" srcId="{67CDF67F-7B69-4FB0-96C7-2E0E9984FFE9}" destId="{12CB6820-8D06-41C5-BDB2-5B88603EC721}" srcOrd="0" destOrd="0" presId="urn:microsoft.com/office/officeart/2005/8/layout/radial1"/>
    <dgm:cxn modelId="{FC5D75F6-8E11-47D9-BDF5-9720E28F9C1F}" type="presParOf" srcId="{B2EA771B-1A43-4716-A799-034BE94161BD}" destId="{4A2FF0D1-201B-4726-8A1D-6E53A93BC6CD}" srcOrd="4" destOrd="0" presId="urn:microsoft.com/office/officeart/2005/8/layout/radial1"/>
    <dgm:cxn modelId="{2C3C92EB-C74A-4518-9D85-B18DAB539329}" type="presParOf" srcId="{B2EA771B-1A43-4716-A799-034BE94161BD}" destId="{3FC9025A-B21C-4E6D-BB03-45587D19CA2C}" srcOrd="5" destOrd="0" presId="urn:microsoft.com/office/officeart/2005/8/layout/radial1"/>
    <dgm:cxn modelId="{6FFD9B85-B999-40B8-8048-30556B76DD89}" type="presParOf" srcId="{3FC9025A-B21C-4E6D-BB03-45587D19CA2C}" destId="{506CC18A-F3AD-4D61-A1B8-7CA31DDCD4E1}" srcOrd="0" destOrd="0" presId="urn:microsoft.com/office/officeart/2005/8/layout/radial1"/>
    <dgm:cxn modelId="{41683021-BFC1-4B5A-B552-6E1B798C810D}"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350892" y="2703446"/>
        <a:ext cx="994493" cy="994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350892" y="2703446"/>
        <a:ext cx="994493" cy="99449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0E3FD-39AF-4FD3-88D9-12219D6BBE5F}" type="datetimeFigureOut">
              <a:rPr lang="en-US" smtClean="0"/>
              <a:t>3/29/16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7EC5A-8E45-46E7-B91B-8F21C08AAF87}" type="slidenum">
              <a:rPr lang="en-US" smtClean="0"/>
              <a:t>‹#›</a:t>
            </a:fld>
            <a:endParaRPr lang="en-US"/>
          </a:p>
        </p:txBody>
      </p:sp>
    </p:spTree>
    <p:extLst>
      <p:ext uri="{BB962C8B-B14F-4D97-AF65-F5344CB8AC3E}">
        <p14:creationId xmlns:p14="http://schemas.microsoft.com/office/powerpoint/2010/main" val="45635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Graph_theory" TargetMode="External"/><Relationship Id="rId4" Type="http://schemas.openxmlformats.org/officeDocument/2006/relationships/hyperlink" Target="https://en.wikipedia.org/wiki/Vertex_(graph_theory)" TargetMode="External"/><Relationship Id="rId5" Type="http://schemas.openxmlformats.org/officeDocument/2006/relationships/hyperlink" Target="https://en.wikipedia.org/wiki/Edge_(graph_theory)" TargetMode="External"/><Relationship Id="rId6" Type="http://schemas.openxmlformats.org/officeDocument/2006/relationships/hyperlink" Target="https://en.wikipedia.org/wiki/Graph_(mathematics)"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en.wikipedia.org/wiki/Graph_(mathematic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this introduction to Neo4j.</a:t>
            </a:r>
          </a:p>
          <a:p>
            <a:endParaRPr lang="en-US" dirty="0"/>
          </a:p>
          <a:p>
            <a:r>
              <a:rPr lang="en-US" dirty="0" smtClean="0"/>
              <a:t>My name is Michael 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a:t>
            </a:fld>
            <a:endParaRPr lang="en-US"/>
          </a:p>
        </p:txBody>
      </p:sp>
    </p:spTree>
    <p:extLst>
      <p:ext uri="{BB962C8B-B14F-4D97-AF65-F5344CB8AC3E}">
        <p14:creationId xmlns:p14="http://schemas.microsoft.com/office/powerpoint/2010/main" val="2506258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Euler pointed out that the choice of route inside each land mass is irrelevant. The only important feature of a route is the sequence of bridges crossed. This allowed him to reformulate the problem in abstract terms (laying the foundations of </a:t>
            </a:r>
            <a:r>
              <a:rPr lang="en-US" sz="1200" b="0" i="0" u="none" strike="noStrike" kern="1200" dirty="0" smtClean="0">
                <a:solidFill>
                  <a:schemeClr val="tx1"/>
                </a:solidFill>
                <a:effectLst/>
                <a:latin typeface="+mn-lt"/>
                <a:ea typeface="+mn-ea"/>
                <a:cs typeface="+mn-cs"/>
                <a:hlinkClick r:id="rId3" tooltip="Graph theory"/>
              </a:rPr>
              <a:t>graph theory</a:t>
            </a:r>
            <a:r>
              <a:rPr lang="en-US" sz="1200" b="0" i="0" kern="1200" dirty="0" smtClean="0">
                <a:solidFill>
                  <a:schemeClr val="tx1"/>
                </a:solidFill>
                <a:effectLst/>
                <a:latin typeface="+mn-lt"/>
                <a:ea typeface="+mn-ea"/>
                <a:cs typeface="+mn-cs"/>
              </a:rPr>
              <a:t>), eliminating all features except the list of land masses and the bridges connecting them. In modern terms, one replaces each land mass with an abstract "</a:t>
            </a:r>
            <a:r>
              <a:rPr lang="en-US" sz="1200" b="0" i="0" u="none" strike="noStrike" kern="1200" dirty="0" smtClean="0">
                <a:solidFill>
                  <a:schemeClr val="tx1"/>
                </a:solidFill>
                <a:effectLst/>
                <a:latin typeface="+mn-lt"/>
                <a:ea typeface="+mn-ea"/>
                <a:cs typeface="+mn-cs"/>
                <a:hlinkClick r:id="rId4" tooltip="Vertex (graph theory)"/>
              </a:rPr>
              <a:t>vertex</a:t>
            </a:r>
            <a:r>
              <a:rPr lang="en-US" sz="1200" b="0" i="0" kern="1200" dirty="0" smtClean="0">
                <a:solidFill>
                  <a:schemeClr val="tx1"/>
                </a:solidFill>
                <a:effectLst/>
                <a:latin typeface="+mn-lt"/>
                <a:ea typeface="+mn-ea"/>
                <a:cs typeface="+mn-cs"/>
              </a:rPr>
              <a:t>" or node, and each bridge with an abstract connection, an "</a:t>
            </a:r>
            <a:r>
              <a:rPr lang="en-US" sz="1200" b="0" i="0" u="none" strike="noStrike" kern="1200" dirty="0" smtClean="0">
                <a:solidFill>
                  <a:schemeClr val="tx1"/>
                </a:solidFill>
                <a:effectLst/>
                <a:latin typeface="+mn-lt"/>
                <a:ea typeface="+mn-ea"/>
                <a:cs typeface="+mn-cs"/>
                <a:hlinkClick r:id="rId5" tooltip="Edge (graph theory)"/>
              </a:rPr>
              <a:t>edge</a:t>
            </a:r>
            <a:r>
              <a:rPr lang="en-US" sz="1200" b="0" i="0" kern="1200" dirty="0" smtClean="0">
                <a:solidFill>
                  <a:schemeClr val="tx1"/>
                </a:solidFill>
                <a:effectLst/>
                <a:latin typeface="+mn-lt"/>
                <a:ea typeface="+mn-ea"/>
                <a:cs typeface="+mn-cs"/>
              </a:rPr>
              <a:t>", which only serves to record which pair of vertices (land masses) is connected by that bridge. The resulting mathematical structure is called a </a:t>
            </a:r>
            <a:r>
              <a:rPr lang="en-US" sz="1200" b="0" i="0" u="none" strike="noStrike" kern="1200" dirty="0" smtClean="0">
                <a:solidFill>
                  <a:schemeClr val="tx1"/>
                </a:solidFill>
                <a:effectLst/>
                <a:latin typeface="+mn-lt"/>
                <a:ea typeface="+mn-ea"/>
                <a:cs typeface="+mn-cs"/>
                <a:hlinkClick r:id="rId6" tooltip="Graph (mathematics)"/>
              </a:rPr>
              <a:t>graph</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11</a:t>
            </a:fld>
            <a:endParaRPr lang="en-US"/>
          </a:p>
        </p:txBody>
      </p:sp>
    </p:spTree>
    <p:extLst>
      <p:ext uri="{BB962C8B-B14F-4D97-AF65-F5344CB8AC3E}">
        <p14:creationId xmlns:p14="http://schemas.microsoft.com/office/powerpoint/2010/main" val="2323580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Since only the connection information is relevant, the shape of pictorial representations of a graph may be distorted in any way, without changing the graph itself. Only the existence (or absence) of an edge between each pair of nodes is significant. For example, it does not matter whether the edges drawn are straight or curved, or whether one node is to the left or right of another.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12</a:t>
            </a:fld>
            <a:endParaRPr lang="en-US"/>
          </a:p>
        </p:txBody>
      </p:sp>
    </p:spTree>
    <p:extLst>
      <p:ext uri="{BB962C8B-B14F-4D97-AF65-F5344CB8AC3E}">
        <p14:creationId xmlns:p14="http://schemas.microsoft.com/office/powerpoint/2010/main" val="134452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graph theory</a:t>
            </a:r>
            <a:r>
              <a:rPr lang="en-US" sz="1200" b="0" i="0" kern="1200" dirty="0" smtClean="0">
                <a:solidFill>
                  <a:schemeClr val="tx1"/>
                </a:solidFill>
                <a:effectLst/>
                <a:latin typeface="+mn-lt"/>
                <a:ea typeface="+mn-ea"/>
                <a:cs typeface="+mn-cs"/>
              </a:rPr>
              <a:t> is the study of </a:t>
            </a:r>
            <a:r>
              <a:rPr lang="en-US" sz="1200" b="0" i="1" u="none" strike="noStrike" kern="1200" dirty="0" smtClean="0">
                <a:solidFill>
                  <a:schemeClr val="tx1"/>
                </a:solidFill>
                <a:effectLst/>
                <a:latin typeface="+mn-lt"/>
                <a:ea typeface="+mn-ea"/>
                <a:cs typeface="+mn-cs"/>
                <a:hlinkClick r:id="rId3" tooltip="Graph (mathematics)"/>
              </a:rPr>
              <a:t>graphs</a:t>
            </a:r>
            <a:r>
              <a:rPr lang="en-US" sz="1200" b="0" i="0" kern="1200" dirty="0" smtClean="0">
                <a:solidFill>
                  <a:schemeClr val="tx1"/>
                </a:solidFill>
                <a:effectLst/>
                <a:latin typeface="+mn-lt"/>
                <a:ea typeface="+mn-ea"/>
                <a:cs typeface="+mn-cs"/>
              </a:rPr>
              <a:t>, which are mathematical structures used to </a:t>
            </a:r>
            <a:r>
              <a:rPr lang="en-US" sz="1200" b="0" i="0" kern="1200" smtClean="0">
                <a:solidFill>
                  <a:schemeClr val="tx1"/>
                </a:solidFill>
                <a:effectLst/>
                <a:latin typeface="+mn-lt"/>
                <a:ea typeface="+mn-ea"/>
                <a:cs typeface="+mn-cs"/>
              </a:rPr>
              <a:t>model relations </a:t>
            </a:r>
            <a:r>
              <a:rPr lang="en-US" sz="1200" b="0" i="0" kern="1200" dirty="0" smtClean="0">
                <a:solidFill>
                  <a:schemeClr val="tx1"/>
                </a:solidFill>
                <a:effectLst/>
                <a:latin typeface="+mn-lt"/>
                <a:ea typeface="+mn-ea"/>
                <a:cs typeface="+mn-cs"/>
              </a:rPr>
              <a:t>between objects.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13</a:t>
            </a:fld>
            <a:endParaRPr lang="en-US"/>
          </a:p>
        </p:txBody>
      </p:sp>
    </p:spTree>
    <p:extLst>
      <p:ext uri="{BB962C8B-B14F-4D97-AF65-F5344CB8AC3E}">
        <p14:creationId xmlns:p14="http://schemas.microsoft.com/office/powerpoint/2010/main" val="250795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we’ll be talking about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14</a:t>
            </a:fld>
            <a:endParaRPr lang="en-US"/>
          </a:p>
        </p:txBody>
      </p:sp>
    </p:spTree>
    <p:extLst>
      <p:ext uri="{BB962C8B-B14F-4D97-AF65-F5344CB8AC3E}">
        <p14:creationId xmlns:p14="http://schemas.microsoft.com/office/powerpoint/2010/main" val="450669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Nosql</a:t>
            </a:r>
            <a:r>
              <a:rPr lang="en-US" dirty="0" smtClean="0"/>
              <a:t> databases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15</a:t>
            </a:fld>
            <a:endParaRPr lang="en-US"/>
          </a:p>
        </p:txBody>
      </p:sp>
    </p:spTree>
    <p:extLst>
      <p:ext uri="{BB962C8B-B14F-4D97-AF65-F5344CB8AC3E}">
        <p14:creationId xmlns:p14="http://schemas.microsoft.com/office/powerpoint/2010/main" val="2755866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theory</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16</a:t>
            </a:fld>
            <a:endParaRPr lang="en-US"/>
          </a:p>
        </p:txBody>
      </p:sp>
    </p:spTree>
    <p:extLst>
      <p:ext uri="{BB962C8B-B14F-4D97-AF65-F5344CB8AC3E}">
        <p14:creationId xmlns:p14="http://schemas.microsoft.com/office/powerpoint/2010/main" val="3330479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17</a:t>
            </a:fld>
            <a:endParaRPr lang="en-US"/>
          </a:p>
        </p:txBody>
      </p:sp>
    </p:spTree>
    <p:extLst>
      <p:ext uri="{BB962C8B-B14F-4D97-AF65-F5344CB8AC3E}">
        <p14:creationId xmlns:p14="http://schemas.microsoft.com/office/powerpoint/2010/main" val="1149284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F7EC5A-8E45-46E7-B91B-8F21C08AAF87}" type="slidenum">
              <a:rPr lang="en-US" smtClean="0"/>
              <a:t>18</a:t>
            </a:fld>
            <a:endParaRPr lang="en-US"/>
          </a:p>
        </p:txBody>
      </p:sp>
    </p:spTree>
    <p:extLst>
      <p:ext uri="{BB962C8B-B14F-4D97-AF65-F5344CB8AC3E}">
        <p14:creationId xmlns:p14="http://schemas.microsoft.com/office/powerpoint/2010/main" val="3362226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Installing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19</a:t>
            </a:fld>
            <a:endParaRPr lang="en-US"/>
          </a:p>
        </p:txBody>
      </p:sp>
    </p:spTree>
    <p:extLst>
      <p:ext uri="{BB962C8B-B14F-4D97-AF65-F5344CB8AC3E}">
        <p14:creationId xmlns:p14="http://schemas.microsoft.com/office/powerpoint/2010/main" val="105379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browser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20</a:t>
            </a:fld>
            <a:endParaRPr lang="en-US"/>
          </a:p>
        </p:txBody>
      </p:sp>
    </p:spTree>
    <p:extLst>
      <p:ext uri="{BB962C8B-B14F-4D97-AF65-F5344CB8AC3E}">
        <p14:creationId xmlns:p14="http://schemas.microsoft.com/office/powerpoint/2010/main" val="1306852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560233-3EFB-42AB-B136-9150706008D3}" type="slidenum">
              <a:rPr lang="en-US" smtClean="0"/>
              <a:t>3</a:t>
            </a:fld>
            <a:endParaRPr lang="en-US"/>
          </a:p>
        </p:txBody>
      </p:sp>
    </p:spTree>
    <p:extLst>
      <p:ext uri="{BB962C8B-B14F-4D97-AF65-F5344CB8AC3E}">
        <p14:creationId xmlns:p14="http://schemas.microsoft.com/office/powerpoint/2010/main" val="3324006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Cypher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21</a:t>
            </a:fld>
            <a:endParaRPr lang="en-US"/>
          </a:p>
        </p:txBody>
      </p:sp>
    </p:spTree>
    <p:extLst>
      <p:ext uri="{BB962C8B-B14F-4D97-AF65-F5344CB8AC3E}">
        <p14:creationId xmlns:p14="http://schemas.microsoft.com/office/powerpoint/2010/main" val="404780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a:t>
            </a:fld>
            <a:endParaRPr lang="en-US"/>
          </a:p>
        </p:txBody>
      </p:sp>
    </p:spTree>
    <p:extLst>
      <p:ext uri="{BB962C8B-B14F-4D97-AF65-F5344CB8AC3E}">
        <p14:creationId xmlns:p14="http://schemas.microsoft.com/office/powerpoint/2010/main" val="1885480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5</a:t>
            </a:fld>
            <a:endParaRPr lang="en-US"/>
          </a:p>
        </p:txBody>
      </p:sp>
    </p:spTree>
    <p:extLst>
      <p:ext uri="{BB962C8B-B14F-4D97-AF65-F5344CB8AC3E}">
        <p14:creationId xmlns:p14="http://schemas.microsoft.com/office/powerpoint/2010/main" val="184730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6</a:t>
            </a:fld>
            <a:endParaRPr lang="en-US"/>
          </a:p>
        </p:txBody>
      </p:sp>
    </p:spTree>
    <p:extLst>
      <p:ext uri="{BB962C8B-B14F-4D97-AF65-F5344CB8AC3E}">
        <p14:creationId xmlns:p14="http://schemas.microsoft.com/office/powerpoint/2010/main" val="3593141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7</a:t>
            </a:fld>
            <a:endParaRPr lang="en-US"/>
          </a:p>
        </p:txBody>
      </p:sp>
    </p:spTree>
    <p:extLst>
      <p:ext uri="{BB962C8B-B14F-4D97-AF65-F5344CB8AC3E}">
        <p14:creationId xmlns:p14="http://schemas.microsoft.com/office/powerpoint/2010/main" val="339836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8</a:t>
            </a:fld>
            <a:endParaRPr lang="en-US"/>
          </a:p>
        </p:txBody>
      </p:sp>
    </p:spTree>
    <p:extLst>
      <p:ext uri="{BB962C8B-B14F-4D97-AF65-F5344CB8AC3E}">
        <p14:creationId xmlns:p14="http://schemas.microsoft.com/office/powerpoint/2010/main" val="101161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Swiss mathematician, physicist, astronomer, logician and engineer who made important and influential discoveries in many branches of mathematics like infinitesimal calculus and graph theory</a:t>
            </a:r>
          </a:p>
          <a:p>
            <a:endParaRPr lang="en-US" dirty="0" smtClean="0"/>
          </a:p>
          <a:p>
            <a:r>
              <a:rPr lang="en-US" dirty="0" smtClean="0"/>
              <a:t>Wrote the first paper</a:t>
            </a:r>
            <a:r>
              <a:rPr lang="en-US" baseline="0" dirty="0" smtClean="0"/>
              <a:t> on graph theory in 1736</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9</a:t>
            </a:fld>
            <a:endParaRPr lang="en-US"/>
          </a:p>
        </p:txBody>
      </p:sp>
    </p:spTree>
    <p:extLst>
      <p:ext uri="{BB962C8B-B14F-4D97-AF65-F5344CB8AC3E}">
        <p14:creationId xmlns:p14="http://schemas.microsoft.com/office/powerpoint/2010/main" val="3303094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problem was to devise a walk through the city that would cross each bridge once and only once, with the provisos that: the islands could only be reached by the bridges and every bridge once accessed must be crossed to its other end. The starting and ending points of the walk need not be the same.</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10</a:t>
            </a:fld>
            <a:endParaRPr lang="en-US"/>
          </a:p>
        </p:txBody>
      </p:sp>
    </p:spTree>
    <p:extLst>
      <p:ext uri="{BB962C8B-B14F-4D97-AF65-F5344CB8AC3E}">
        <p14:creationId xmlns:p14="http://schemas.microsoft.com/office/powerpoint/2010/main" val="941341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3/29/16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7_bridges.svg" TargetMode="External"/><Relationship Id="rId4" Type="http://schemas.openxmlformats.org/officeDocument/2006/relationships/hyperlink" Target="https://commons.wikimedia.org/wiki/File:K%C3%B6nigsberg_graph.svg" TargetMode="External"/><Relationship Id="rId1" Type="http://schemas.openxmlformats.org/officeDocument/2006/relationships/slideLayout" Target="../slideLayouts/slideLayout2.xml"/><Relationship Id="rId2" Type="http://schemas.openxmlformats.org/officeDocument/2006/relationships/hyperlink" Target="https://commons.wikimedia.org/wiki/File:Konigsberg_bridges.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twitter.com/mjeaton" TargetMode="Externa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685800"/>
            <a:ext cx="8534400" cy="5507182"/>
          </a:xfrm>
        </p:spPr>
        <p:txBody>
          <a:bodyPr>
            <a:normAutofit/>
          </a:bodyPr>
          <a:lstStyle/>
          <a:p>
            <a:r>
              <a:rPr lang="en-US" b="1" dirty="0"/>
              <a:t>An Introduction to Neo4j</a:t>
            </a:r>
          </a:p>
          <a:p>
            <a:r>
              <a:rPr lang="en-US" dirty="0"/>
              <a:t>Over the years, relational databases have become the proverbial hammer to the storage nail. Tables, rows, primary keys, foreign keys and the always loved SQL. Relational databases like SQL Server have their place, but when it comes to relationships, you can easily slip into a world of unnecessary complexity. Thankfully, there is a better way - graph databases. Neo4j is the most popular graph database in use today. In this session, we'll discuss the basics of graph databases, how to set up neo4j, create your first database and query using the cypher query language. You'll come out of this session with an understanding of why and how you'd use a graph database to solve real world problems.</a:t>
            </a:r>
          </a:p>
          <a:p>
            <a:endParaRPr lang="en-US" dirty="0"/>
          </a:p>
        </p:txBody>
      </p:sp>
    </p:spTree>
    <p:extLst>
      <p:ext uri="{BB962C8B-B14F-4D97-AF65-F5344CB8AC3E}">
        <p14:creationId xmlns:p14="http://schemas.microsoft.com/office/powerpoint/2010/main" val="10915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660446"/>
            <a:ext cx="4855963" cy="3826885"/>
          </a:xfrm>
        </p:spPr>
      </p:pic>
    </p:spTree>
    <p:extLst>
      <p:ext uri="{BB962C8B-B14F-4D97-AF65-F5344CB8AC3E}">
        <p14:creationId xmlns:p14="http://schemas.microsoft.com/office/powerpoint/2010/main" val="11904405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718" y="659606"/>
            <a:ext cx="5041153" cy="4038493"/>
          </a:xfrm>
        </p:spPr>
      </p:pic>
    </p:spTree>
    <p:extLst>
      <p:ext uri="{BB962C8B-B14F-4D97-AF65-F5344CB8AC3E}">
        <p14:creationId xmlns:p14="http://schemas.microsoft.com/office/powerpoint/2010/main" val="25125463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646159"/>
            <a:ext cx="5017341" cy="4019417"/>
          </a:xfrm>
        </p:spPr>
      </p:pic>
    </p:spTree>
    <p:extLst>
      <p:ext uri="{BB962C8B-B14F-4D97-AF65-F5344CB8AC3E}">
        <p14:creationId xmlns:p14="http://schemas.microsoft.com/office/powerpoint/2010/main" val="16706626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6281563"/>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966965" y="1579831"/>
            <a:ext cx="772969" cy="369332"/>
          </a:xfrm>
          <a:prstGeom prst="rect">
            <a:avLst/>
          </a:prstGeom>
          <a:noFill/>
        </p:spPr>
        <p:txBody>
          <a:bodyPr wrap="none" rtlCol="0">
            <a:spAutoFit/>
          </a:bodyPr>
          <a:lstStyle/>
          <a:p>
            <a:r>
              <a:rPr lang="en-US" dirty="0" smtClean="0"/>
              <a:t>Edge</a:t>
            </a:r>
            <a:endParaRPr lang="en-US" dirty="0"/>
          </a:p>
        </p:txBody>
      </p:sp>
      <p:sp>
        <p:nvSpPr>
          <p:cNvPr id="6" name="TextBox 5"/>
          <p:cNvSpPr txBox="1"/>
          <p:nvPr/>
        </p:nvSpPr>
        <p:spPr>
          <a:xfrm rot="1767529">
            <a:off x="4137593" y="2499683"/>
            <a:ext cx="772969" cy="369332"/>
          </a:xfrm>
          <a:prstGeom prst="rect">
            <a:avLst/>
          </a:prstGeom>
          <a:noFill/>
        </p:spPr>
        <p:txBody>
          <a:bodyPr wrap="none" rtlCol="0">
            <a:spAutoFit/>
          </a:bodyPr>
          <a:lstStyle/>
          <a:p>
            <a:r>
              <a:rPr lang="en-US" dirty="0" smtClean="0"/>
              <a:t>Edge</a:t>
            </a:r>
            <a:endParaRPr lang="en-US" dirty="0"/>
          </a:p>
        </p:txBody>
      </p:sp>
      <p:sp>
        <p:nvSpPr>
          <p:cNvPr id="7" name="TextBox 6"/>
          <p:cNvSpPr txBox="1"/>
          <p:nvPr/>
        </p:nvSpPr>
        <p:spPr>
          <a:xfrm rot="18415936">
            <a:off x="2133600" y="2744790"/>
            <a:ext cx="772969" cy="369332"/>
          </a:xfrm>
          <a:prstGeom prst="rect">
            <a:avLst/>
          </a:prstGeom>
          <a:noFill/>
        </p:spPr>
        <p:txBody>
          <a:bodyPr wrap="none" rtlCol="0">
            <a:spAutoFit/>
          </a:bodyPr>
          <a:lstStyle/>
          <a:p>
            <a:r>
              <a:rPr lang="en-US" dirty="0" smtClean="0"/>
              <a:t>Edge</a:t>
            </a:r>
            <a:endParaRPr lang="en-US" dirty="0"/>
          </a:p>
        </p:txBody>
      </p:sp>
    </p:spTree>
    <p:extLst>
      <p:ext uri="{BB962C8B-B14F-4D97-AF65-F5344CB8AC3E}">
        <p14:creationId xmlns:p14="http://schemas.microsoft.com/office/powerpoint/2010/main" val="41387161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6185007"/>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588658" y="1579831"/>
            <a:ext cx="1529586" cy="369332"/>
          </a:xfrm>
          <a:prstGeom prst="rect">
            <a:avLst/>
          </a:prstGeom>
          <a:noFill/>
        </p:spPr>
        <p:txBody>
          <a:bodyPr wrap="none" rtlCol="0">
            <a:spAutoFit/>
          </a:bodyPr>
          <a:lstStyle/>
          <a:p>
            <a:r>
              <a:rPr lang="en-US" dirty="0" smtClean="0"/>
              <a:t>Relationship</a:t>
            </a:r>
            <a:endParaRPr lang="en-US" dirty="0"/>
          </a:p>
        </p:txBody>
      </p:sp>
      <p:sp>
        <p:nvSpPr>
          <p:cNvPr id="6" name="TextBox 5"/>
          <p:cNvSpPr txBox="1"/>
          <p:nvPr/>
        </p:nvSpPr>
        <p:spPr>
          <a:xfrm rot="1767529">
            <a:off x="3759286" y="2499683"/>
            <a:ext cx="1529586" cy="369332"/>
          </a:xfrm>
          <a:prstGeom prst="rect">
            <a:avLst/>
          </a:prstGeom>
          <a:noFill/>
        </p:spPr>
        <p:txBody>
          <a:bodyPr wrap="none" rtlCol="0">
            <a:spAutoFit/>
          </a:bodyPr>
          <a:lstStyle/>
          <a:p>
            <a:r>
              <a:rPr lang="en-US" dirty="0" smtClean="0"/>
              <a:t>Relationship</a:t>
            </a:r>
            <a:endParaRPr lang="en-US" dirty="0"/>
          </a:p>
        </p:txBody>
      </p:sp>
      <p:sp>
        <p:nvSpPr>
          <p:cNvPr id="7" name="TextBox 6"/>
          <p:cNvSpPr txBox="1"/>
          <p:nvPr/>
        </p:nvSpPr>
        <p:spPr>
          <a:xfrm rot="18415936">
            <a:off x="1755293" y="2744790"/>
            <a:ext cx="1529586" cy="369332"/>
          </a:xfrm>
          <a:prstGeom prst="rect">
            <a:avLst/>
          </a:prstGeom>
          <a:noFill/>
        </p:spPr>
        <p:txBody>
          <a:bodyPr wrap="none" rtlCol="0">
            <a:spAutoFit/>
          </a:bodyPr>
          <a:lstStyle/>
          <a:p>
            <a:r>
              <a:rPr lang="en-US" dirty="0" smtClean="0"/>
              <a:t>Relationship</a:t>
            </a:r>
            <a:endParaRPr lang="en-US" dirty="0"/>
          </a:p>
        </p:txBody>
      </p:sp>
    </p:spTree>
    <p:extLst>
      <p:ext uri="{BB962C8B-B14F-4D97-AF65-F5344CB8AC3E}">
        <p14:creationId xmlns:p14="http://schemas.microsoft.com/office/powerpoint/2010/main" val="20785960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65135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375244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853530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070134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242638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283143" cy="2971801"/>
          </a:xfrm>
        </p:spPr>
        <p:txBody>
          <a:bodyPr/>
          <a:lstStyle/>
          <a:p>
            <a:r>
              <a:rPr lang="en-US" b="1" dirty="0"/>
              <a:t>An Introduction to Neo4j</a:t>
            </a:r>
            <a:endParaRPr lang="en-US" dirty="0"/>
          </a:p>
        </p:txBody>
      </p:sp>
      <p:sp>
        <p:nvSpPr>
          <p:cNvPr id="3" name="Subtitle 2"/>
          <p:cNvSpPr>
            <a:spLocks noGrp="1"/>
          </p:cNvSpPr>
          <p:nvPr>
            <p:ph type="subTitle" idx="1"/>
          </p:nvPr>
        </p:nvSpPr>
        <p:spPr/>
        <p:txBody>
          <a:bodyPr/>
          <a:lstStyle/>
          <a:p>
            <a:r>
              <a:rPr lang="en-US" dirty="0" err="1" smtClean="0"/>
              <a:t>CodepaLOUsa</a:t>
            </a:r>
            <a:endParaRPr lang="en-US" dirty="0" smtClean="0"/>
          </a:p>
          <a:p>
            <a:r>
              <a:rPr lang="en-US" dirty="0" smtClean="0"/>
              <a:t>March 2016</a:t>
            </a:r>
          </a:p>
          <a:p>
            <a:endParaRPr lang="en-US" dirty="0"/>
          </a:p>
          <a:p>
            <a:r>
              <a:rPr lang="en-US" dirty="0" smtClean="0">
                <a:solidFill>
                  <a:schemeClr val="tx1"/>
                </a:solidFill>
              </a:rPr>
              <a:t>Michael Eaton / @</a:t>
            </a:r>
            <a:r>
              <a:rPr lang="en-US" dirty="0" err="1" smtClean="0">
                <a:solidFill>
                  <a:schemeClr val="tx1"/>
                </a:solidFill>
              </a:rPr>
              <a:t>mjeaton</a:t>
            </a:r>
            <a:endParaRPr lang="en-US" dirty="0">
              <a:solidFill>
                <a:schemeClr val="tx1"/>
              </a:solidFill>
            </a:endParaRPr>
          </a:p>
        </p:txBody>
      </p:sp>
    </p:spTree>
    <p:extLst>
      <p:ext uri="{BB962C8B-B14F-4D97-AF65-F5344CB8AC3E}">
        <p14:creationId xmlns:p14="http://schemas.microsoft.com/office/powerpoint/2010/main" val="40647530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344492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433574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40550158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credits</a:t>
            </a:r>
            <a:endParaRPr lang="en-US" dirty="0"/>
          </a:p>
        </p:txBody>
      </p:sp>
      <p:sp>
        <p:nvSpPr>
          <p:cNvPr id="3" name="Content Placeholder 2"/>
          <p:cNvSpPr>
            <a:spLocks noGrp="1"/>
          </p:cNvSpPr>
          <p:nvPr>
            <p:ph idx="1"/>
          </p:nvPr>
        </p:nvSpPr>
        <p:spPr>
          <a:xfrm>
            <a:off x="684211" y="685800"/>
            <a:ext cx="10813023" cy="3615267"/>
          </a:xfrm>
        </p:spPr>
        <p:txBody>
          <a:bodyPr/>
          <a:lstStyle/>
          <a:p>
            <a:r>
              <a:rPr lang="en-US" dirty="0" smtClean="0"/>
              <a:t>Map of </a:t>
            </a:r>
            <a:r>
              <a:rPr lang="en-US" dirty="0" err="1" smtClean="0"/>
              <a:t>Königsberg</a:t>
            </a:r>
            <a:r>
              <a:rPr lang="en-US" dirty="0"/>
              <a:t> - </a:t>
            </a:r>
            <a:r>
              <a:rPr lang="en-US" dirty="0">
                <a:hlinkClick r:id="rId2"/>
              </a:rPr>
              <a:t>https://</a:t>
            </a:r>
            <a:r>
              <a:rPr lang="en-US" dirty="0" smtClean="0">
                <a:hlinkClick r:id="rId2"/>
              </a:rPr>
              <a:t>commons.wikimedia.org/wiki/File:Konigsberg_bridges.png</a:t>
            </a:r>
            <a:endParaRPr lang="en-US" dirty="0" smtClean="0"/>
          </a:p>
          <a:p>
            <a:r>
              <a:rPr lang="en-US" dirty="0"/>
              <a:t>Bridges - </a:t>
            </a:r>
            <a:r>
              <a:rPr lang="en-US" dirty="0">
                <a:hlinkClick r:id="rId3"/>
              </a:rPr>
              <a:t>https://</a:t>
            </a:r>
            <a:r>
              <a:rPr lang="en-US" dirty="0" smtClean="0">
                <a:hlinkClick r:id="rId3"/>
              </a:rPr>
              <a:t>commons.wikimedia.org/wiki/File:7_bridges.svg</a:t>
            </a:r>
            <a:endParaRPr lang="en-US" dirty="0" smtClean="0"/>
          </a:p>
          <a:p>
            <a:r>
              <a:rPr lang="en-US" dirty="0" err="1" smtClean="0"/>
              <a:t>Königsberg</a:t>
            </a:r>
            <a:r>
              <a:rPr lang="en-US" dirty="0"/>
              <a:t> Graph - </a:t>
            </a:r>
            <a:r>
              <a:rPr lang="en-US" dirty="0">
                <a:hlinkClick r:id="rId4"/>
              </a:rPr>
              <a:t>https://</a:t>
            </a:r>
            <a:r>
              <a:rPr lang="en-US" dirty="0" smtClean="0">
                <a:hlinkClick r:id="rId4"/>
              </a:rPr>
              <a:t>commons.wikimedia.org/wiki/File:K%C3%B6nigsberg_graph.svg</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1845682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943100" y="228600"/>
            <a:ext cx="8305800" cy="554038"/>
          </a:xfrm>
        </p:spPr>
        <p:txBody>
          <a:bodyPr>
            <a:normAutofit fontScale="90000"/>
          </a:bodyPr>
          <a:lstStyle/>
          <a:p>
            <a:pPr algn="ctr"/>
            <a:r>
              <a:rPr lang="en-US" dirty="0" smtClean="0"/>
              <a:t>Quicken Loans</a:t>
            </a:r>
            <a:endParaRPr lang="en-US" dirty="0"/>
          </a:p>
        </p:txBody>
      </p:sp>
      <p:pic>
        <p:nvPicPr>
          <p:cNvPr id="1026" name="Picture 2" descr="http://dotconnectorblog.com/wp-content/uploads/2011/06/QL-ETA-color-logo-low-res.jpg"/>
          <p:cNvPicPr>
            <a:picLocks noChangeAspect="1" noChangeArrowheads="1"/>
          </p:cNvPicPr>
          <p:nvPr/>
        </p:nvPicPr>
        <p:blipFill>
          <a:blip r:embed="rId3" cstate="print"/>
          <a:srcRect/>
          <a:stretch>
            <a:fillRect/>
          </a:stretch>
        </p:blipFill>
        <p:spPr bwMode="auto">
          <a:xfrm>
            <a:off x="1752600" y="2362200"/>
            <a:ext cx="8652064" cy="1752600"/>
          </a:xfrm>
          <a:prstGeom prst="rect">
            <a:avLst/>
          </a:prstGeom>
          <a:noFill/>
        </p:spPr>
      </p:pic>
    </p:spTree>
    <p:extLst>
      <p:ext uri="{BB962C8B-B14F-4D97-AF65-F5344CB8AC3E}">
        <p14:creationId xmlns:p14="http://schemas.microsoft.com/office/powerpoint/2010/main" val="812559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952875" y="2847975"/>
            <a:ext cx="4286250" cy="1190625"/>
          </a:xfrm>
        </p:spPr>
      </p:pic>
      <p:sp>
        <p:nvSpPr>
          <p:cNvPr id="2" name="Rectangle 1"/>
          <p:cNvSpPr/>
          <p:nvPr/>
        </p:nvSpPr>
        <p:spPr>
          <a:xfrm>
            <a:off x="6220746" y="354813"/>
            <a:ext cx="5405022" cy="2585323"/>
          </a:xfrm>
          <a:prstGeom prst="rect">
            <a:avLst/>
          </a:prstGeom>
        </p:spPr>
        <p:txBody>
          <a:bodyPr wrap="square">
            <a:spAutoFit/>
          </a:bodyPr>
          <a:lstStyle/>
          <a:p>
            <a:r>
              <a:rPr lang="en-US" dirty="0">
                <a:solidFill>
                  <a:srgbClr val="000000"/>
                </a:solidFill>
              </a:rPr>
              <a:t>"In a time where organizers are censoring speakers and their content, @</a:t>
            </a:r>
            <a:r>
              <a:rPr lang="en-US" dirty="0" err="1">
                <a:solidFill>
                  <a:srgbClr val="000000"/>
                </a:solidFill>
              </a:rPr>
              <a:t>mjeaton</a:t>
            </a:r>
            <a:r>
              <a:rPr lang="en-US" dirty="0">
                <a:solidFill>
                  <a:srgbClr val="000000"/>
                </a:solidFill>
              </a:rPr>
              <a:t> and @</a:t>
            </a:r>
            <a:r>
              <a:rPr lang="en-US" dirty="0" err="1">
                <a:solidFill>
                  <a:srgbClr val="000000"/>
                </a:solidFill>
              </a:rPr>
              <a:t>kalamazoox</a:t>
            </a:r>
            <a:r>
              <a:rPr lang="en-US" dirty="0">
                <a:solidFill>
                  <a:srgbClr val="000000"/>
                </a:solidFill>
              </a:rPr>
              <a:t> is a bastion of freedom. He is a luminary."</a:t>
            </a:r>
            <a:br>
              <a:rPr lang="en-US" dirty="0">
                <a:solidFill>
                  <a:srgbClr val="000000"/>
                </a:solidFill>
              </a:rPr>
            </a:br>
            <a:r>
              <a:rPr lang="en-US" dirty="0">
                <a:solidFill>
                  <a:srgbClr val="000000"/>
                </a:solidFill>
              </a:rPr>
              <a:t/>
            </a:r>
            <a:br>
              <a:rPr lang="en-US" dirty="0">
                <a:solidFill>
                  <a:srgbClr val="000000"/>
                </a:solidFill>
              </a:rPr>
            </a:br>
            <a:r>
              <a:rPr lang="en-US" dirty="0">
                <a:solidFill>
                  <a:srgbClr val="000000"/>
                </a:solidFill>
              </a:rPr>
              <a:t>"@</a:t>
            </a:r>
            <a:r>
              <a:rPr lang="en-US" dirty="0" err="1">
                <a:solidFill>
                  <a:srgbClr val="000000"/>
                </a:solidFill>
              </a:rPr>
              <a:t>mjeaton</a:t>
            </a:r>
            <a:r>
              <a:rPr lang="en-US" dirty="0">
                <a:solidFill>
                  <a:srgbClr val="000000"/>
                </a:solidFill>
              </a:rPr>
              <a:t> @</a:t>
            </a:r>
            <a:r>
              <a:rPr lang="en-US" dirty="0" err="1">
                <a:solidFill>
                  <a:srgbClr val="000000"/>
                </a:solidFill>
              </a:rPr>
              <a:t>kalamazoox</a:t>
            </a:r>
            <a:r>
              <a:rPr lang="en-US" dirty="0">
                <a:solidFill>
                  <a:srgbClr val="000000"/>
                </a:solidFill>
              </a:rPr>
              <a:t> believes in the open exchange of ideas, however uncomfortable, and trusts humans to think, collaborate and create."</a:t>
            </a:r>
          </a:p>
        </p:txBody>
      </p:sp>
      <p:sp>
        <p:nvSpPr>
          <p:cNvPr id="3" name="Rectangle 2"/>
          <p:cNvSpPr/>
          <p:nvPr/>
        </p:nvSpPr>
        <p:spPr>
          <a:xfrm>
            <a:off x="1008703" y="4014333"/>
            <a:ext cx="4948193" cy="2308324"/>
          </a:xfrm>
          <a:prstGeom prst="rect">
            <a:avLst/>
          </a:prstGeom>
        </p:spPr>
        <p:txBody>
          <a:bodyPr wrap="square">
            <a:spAutoFit/>
          </a:bodyPr>
          <a:lstStyle/>
          <a:p>
            <a:r>
              <a:rPr lang="en-US" dirty="0">
                <a:solidFill>
                  <a:srgbClr val="000000"/>
                </a:solidFill>
              </a:rPr>
              <a:t>"#kalx12 is like an All Star team of speakers. Every single one would have been the best talk at every other conference."</a:t>
            </a:r>
            <a:br>
              <a:rPr lang="en-US" dirty="0">
                <a:solidFill>
                  <a:srgbClr val="000000"/>
                </a:solidFill>
              </a:rPr>
            </a:br>
            <a:r>
              <a:rPr lang="en-US" dirty="0">
                <a:solidFill>
                  <a:srgbClr val="000000"/>
                </a:solidFill>
              </a:rPr>
              <a:t/>
            </a:r>
            <a:br>
              <a:rPr lang="en-US" dirty="0">
                <a:solidFill>
                  <a:srgbClr val="000000"/>
                </a:solidFill>
              </a:rPr>
            </a:br>
            <a:r>
              <a:rPr lang="en-US" dirty="0">
                <a:solidFill>
                  <a:srgbClr val="000000"/>
                </a:solidFill>
              </a:rPr>
              <a:t>"I've discovered @</a:t>
            </a:r>
            <a:r>
              <a:rPr lang="en-US" dirty="0" err="1">
                <a:solidFill>
                  <a:srgbClr val="000000"/>
                </a:solidFill>
              </a:rPr>
              <a:t>kalamazoox</a:t>
            </a:r>
            <a:r>
              <a:rPr lang="en-US" dirty="0">
                <a:solidFill>
                  <a:srgbClr val="000000"/>
                </a:solidFill>
              </a:rPr>
              <a:t> is a hidden gem. Today was like a braver, more profane set of </a:t>
            </a:r>
            <a:r>
              <a:rPr lang="en-US" dirty="0" err="1">
                <a:solidFill>
                  <a:srgbClr val="000000"/>
                </a:solidFill>
              </a:rPr>
              <a:t>dev</a:t>
            </a:r>
            <a:r>
              <a:rPr lang="en-US" dirty="0">
                <a:solidFill>
                  <a:srgbClr val="000000"/>
                </a:solidFill>
              </a:rPr>
              <a:t>-oriented TED talks. Lots of passion and humor."</a:t>
            </a:r>
          </a:p>
        </p:txBody>
      </p:sp>
      <p:sp>
        <p:nvSpPr>
          <p:cNvPr id="5" name="Rectangle 4"/>
          <p:cNvSpPr/>
          <p:nvPr/>
        </p:nvSpPr>
        <p:spPr>
          <a:xfrm>
            <a:off x="1182582" y="632198"/>
            <a:ext cx="4080433" cy="646331"/>
          </a:xfrm>
          <a:prstGeom prst="rect">
            <a:avLst/>
          </a:prstGeom>
        </p:spPr>
        <p:txBody>
          <a:bodyPr wrap="square">
            <a:spAutoFit/>
          </a:bodyPr>
          <a:lstStyle/>
          <a:p>
            <a:r>
              <a:rPr lang="en-US" dirty="0">
                <a:solidFill>
                  <a:schemeClr val="bg1"/>
                </a:solidFill>
              </a:rPr>
              <a:t>If parts of you don't change after #</a:t>
            </a:r>
            <a:r>
              <a:rPr lang="en-US" b="1" dirty="0">
                <a:solidFill>
                  <a:schemeClr val="bg1"/>
                </a:solidFill>
              </a:rPr>
              <a:t>kalx13</a:t>
            </a:r>
            <a:r>
              <a:rPr lang="en-US" dirty="0">
                <a:solidFill>
                  <a:schemeClr val="bg1"/>
                </a:solidFill>
              </a:rPr>
              <a:t>, you’re not listening.</a:t>
            </a:r>
          </a:p>
        </p:txBody>
      </p:sp>
      <p:sp>
        <p:nvSpPr>
          <p:cNvPr id="6" name="Rectangle 5"/>
          <p:cNvSpPr/>
          <p:nvPr/>
        </p:nvSpPr>
        <p:spPr>
          <a:xfrm>
            <a:off x="6271106" y="4044724"/>
            <a:ext cx="4787011" cy="923330"/>
          </a:xfrm>
          <a:prstGeom prst="rect">
            <a:avLst/>
          </a:prstGeom>
        </p:spPr>
        <p:txBody>
          <a:bodyPr wrap="square">
            <a:spAutoFit/>
          </a:bodyPr>
          <a:lstStyle/>
          <a:p>
            <a:r>
              <a:rPr lang="en-US" dirty="0">
                <a:solidFill>
                  <a:srgbClr val="000000"/>
                </a:solidFill>
              </a:rPr>
              <a:t>#</a:t>
            </a:r>
            <a:r>
              <a:rPr lang="en-US" b="1" dirty="0">
                <a:solidFill>
                  <a:srgbClr val="000000"/>
                </a:solidFill>
              </a:rPr>
              <a:t>kalx13</a:t>
            </a:r>
            <a:r>
              <a:rPr lang="en-US" dirty="0">
                <a:solidFill>
                  <a:srgbClr val="000000"/>
                </a:solidFill>
              </a:rPr>
              <a:t> part awesome insightful talks, part </a:t>
            </a:r>
            <a:r>
              <a:rPr lang="en-US" dirty="0">
                <a:solidFill>
                  <a:srgbClr val="000000"/>
                </a:solidFill>
                <a:hlinkClick r:id="rId4"/>
              </a:rPr>
              <a:t>@</a:t>
            </a:r>
            <a:r>
              <a:rPr lang="en-US" dirty="0" err="1">
                <a:solidFill>
                  <a:srgbClr val="000000"/>
                </a:solidFill>
                <a:hlinkClick r:id="rId4"/>
              </a:rPr>
              <a:t>mjeaton</a:t>
            </a:r>
            <a:r>
              <a:rPr lang="en-US" dirty="0">
                <a:solidFill>
                  <a:srgbClr val="000000"/>
                </a:solidFill>
              </a:rPr>
              <a:t> and friends roasting each other :)</a:t>
            </a:r>
          </a:p>
        </p:txBody>
      </p:sp>
      <p:sp>
        <p:nvSpPr>
          <p:cNvPr id="7" name="Rectangle 6"/>
          <p:cNvSpPr/>
          <p:nvPr/>
        </p:nvSpPr>
        <p:spPr>
          <a:xfrm>
            <a:off x="1184424" y="1868095"/>
            <a:ext cx="4039315" cy="646331"/>
          </a:xfrm>
          <a:prstGeom prst="rect">
            <a:avLst/>
          </a:prstGeom>
        </p:spPr>
        <p:txBody>
          <a:bodyPr wrap="square">
            <a:spAutoFit/>
          </a:bodyPr>
          <a:lstStyle/>
          <a:p>
            <a:r>
              <a:rPr lang="en-US" dirty="0">
                <a:solidFill>
                  <a:srgbClr val="000000"/>
                </a:solidFill>
              </a:rPr>
              <a:t>Other </a:t>
            </a:r>
            <a:r>
              <a:rPr lang="en-US" dirty="0" err="1">
                <a:solidFill>
                  <a:srgbClr val="000000"/>
                </a:solidFill>
              </a:rPr>
              <a:t>confs</a:t>
            </a:r>
            <a:r>
              <a:rPr lang="en-US" dirty="0">
                <a:solidFill>
                  <a:srgbClr val="000000"/>
                </a:solidFill>
              </a:rPr>
              <a:t> are for the head, #kalx13 is for the heart.</a:t>
            </a:r>
          </a:p>
        </p:txBody>
      </p:sp>
      <p:sp>
        <p:nvSpPr>
          <p:cNvPr id="8" name="Rectangle 7"/>
          <p:cNvSpPr/>
          <p:nvPr/>
        </p:nvSpPr>
        <p:spPr>
          <a:xfrm>
            <a:off x="6423506" y="5244644"/>
            <a:ext cx="4787011" cy="1200329"/>
          </a:xfrm>
          <a:prstGeom prst="rect">
            <a:avLst/>
          </a:prstGeom>
        </p:spPr>
        <p:txBody>
          <a:bodyPr wrap="square">
            <a:spAutoFit/>
          </a:bodyPr>
          <a:lstStyle/>
          <a:p>
            <a:r>
              <a:rPr lang="en-US" dirty="0" smtClean="0">
                <a:solidFill>
                  <a:srgbClr val="000000"/>
                </a:solidFill>
              </a:rPr>
              <a:t>When: Saturday, April 30, 2016</a:t>
            </a:r>
            <a:br>
              <a:rPr lang="en-US" dirty="0" smtClean="0">
                <a:solidFill>
                  <a:srgbClr val="000000"/>
                </a:solidFill>
              </a:rPr>
            </a:br>
            <a:r>
              <a:rPr lang="en-US" dirty="0" smtClean="0">
                <a:solidFill>
                  <a:srgbClr val="000000"/>
                </a:solidFill>
              </a:rPr>
              <a:t>Where: Kalamazoo, MI</a:t>
            </a:r>
            <a:br>
              <a:rPr lang="en-US" dirty="0" smtClean="0">
                <a:solidFill>
                  <a:srgbClr val="000000"/>
                </a:solidFill>
              </a:rPr>
            </a:br>
            <a:r>
              <a:rPr lang="en-US" dirty="0" smtClean="0">
                <a:solidFill>
                  <a:srgbClr val="000000"/>
                </a:solidFill>
              </a:rPr>
              <a:t/>
            </a:r>
            <a:br>
              <a:rPr lang="en-US" dirty="0" smtClean="0">
                <a:solidFill>
                  <a:srgbClr val="000000"/>
                </a:solidFill>
              </a:rPr>
            </a:br>
            <a:r>
              <a:rPr lang="en-US" dirty="0" smtClean="0">
                <a:solidFill>
                  <a:srgbClr val="000000"/>
                </a:solidFill>
              </a:rPr>
              <a:t>More Details: http://</a:t>
            </a:r>
            <a:r>
              <a:rPr lang="en-US" dirty="0" err="1" smtClean="0">
                <a:solidFill>
                  <a:srgbClr val="000000"/>
                </a:solidFill>
              </a:rPr>
              <a:t>kalamazoox.org</a:t>
            </a:r>
            <a:endParaRPr lang="en-US" dirty="0">
              <a:solidFill>
                <a:srgbClr val="000000"/>
              </a:solidFill>
            </a:endParaRPr>
          </a:p>
        </p:txBody>
      </p:sp>
    </p:spTree>
    <p:extLst>
      <p:ext uri="{BB962C8B-B14F-4D97-AF65-F5344CB8AC3E}">
        <p14:creationId xmlns:p14="http://schemas.microsoft.com/office/powerpoint/2010/main" val="33593638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6589973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40000" lnSpcReduction="20000"/>
          </a:bodyPr>
          <a:lstStyle/>
          <a:p>
            <a:pPr marL="0" indent="0" defTabSz="914400">
              <a:spcBef>
                <a:spcPts val="0"/>
              </a:spcBef>
              <a:spcAft>
                <a:spcPts val="0"/>
              </a:spcAft>
              <a:buClrTx/>
              <a:buSzTx/>
              <a:buNone/>
              <a:defRPr/>
            </a:pPr>
            <a:r>
              <a:rPr lang="en-US" sz="7200" dirty="0"/>
              <a:t>Disclaimer: Enthusiast, not expert</a:t>
            </a:r>
          </a:p>
          <a:p>
            <a:endParaRPr lang="en-US" sz="7200" dirty="0"/>
          </a:p>
          <a:p>
            <a:r>
              <a:rPr lang="en-US" sz="7200" dirty="0"/>
              <a:t>NOT a </a:t>
            </a:r>
            <a:r>
              <a:rPr lang="en-US" sz="7200" dirty="0" smtClean="0"/>
              <a:t>mathematician!</a:t>
            </a:r>
            <a:endParaRPr lang="en-US" sz="7200" dirty="0"/>
          </a:p>
          <a:p>
            <a:pPr marL="0" indent="0">
              <a:buNone/>
            </a:pPr>
            <a:endParaRPr lang="en-US" dirty="0">
              <a:solidFill>
                <a:schemeClr val="tx1"/>
              </a:solidFill>
            </a:endParaRPr>
          </a:p>
        </p:txBody>
      </p:sp>
    </p:spTree>
    <p:extLst>
      <p:ext uri="{BB962C8B-B14F-4D97-AF65-F5344CB8AC3E}">
        <p14:creationId xmlns:p14="http://schemas.microsoft.com/office/powerpoint/2010/main" val="25606869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872594"/>
            <a:ext cx="5111761" cy="3614738"/>
          </a:xfrm>
        </p:spPr>
      </p:pic>
    </p:spTree>
    <p:extLst>
      <p:ext uri="{BB962C8B-B14F-4D97-AF65-F5344CB8AC3E}">
        <p14:creationId xmlns:p14="http://schemas.microsoft.com/office/powerpoint/2010/main" val="16520726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868680"/>
            <a:ext cx="3901236" cy="3618652"/>
          </a:xfrm>
        </p:spPr>
      </p:pic>
    </p:spTree>
    <p:extLst>
      <p:ext uri="{BB962C8B-B14F-4D97-AF65-F5344CB8AC3E}">
        <p14:creationId xmlns:p14="http://schemas.microsoft.com/office/powerpoint/2010/main" val="217298410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355" y="646762"/>
            <a:ext cx="6369372" cy="5326855"/>
          </a:xfrm>
        </p:spPr>
      </p:pic>
    </p:spTree>
    <p:extLst>
      <p:ext uri="{BB962C8B-B14F-4D97-AF65-F5344CB8AC3E}">
        <p14:creationId xmlns:p14="http://schemas.microsoft.com/office/powerpoint/2010/main" val="32407916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936</TotalTime>
  <Words>642</Words>
  <Application>Microsoft Macintosh PowerPoint</Application>
  <PresentationFormat>Custom</PresentationFormat>
  <Paragraphs>92</Paragraphs>
  <Slides>23</Slides>
  <Notes>20</Notes>
  <HiddenSlides>1</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Slice</vt:lpstr>
      <vt:lpstr>PowerPoint Presentation</vt:lpstr>
      <vt:lpstr>An Introduction to Neo4j</vt:lpstr>
      <vt:lpstr>Quicken Loans</vt:lpstr>
      <vt:lpstr>PowerPoint Presentation</vt:lpstr>
      <vt:lpstr>PowerPoint Presentation</vt:lpstr>
      <vt:lpstr>PowerPoint Presentation</vt:lpstr>
      <vt:lpstr>Graphs?</vt:lpstr>
      <vt:lpstr>Graphs</vt:lpstr>
      <vt:lpstr>PowerPoint Presentation</vt:lpstr>
      <vt:lpstr>Seven bridges problem</vt:lpstr>
      <vt:lpstr>Seven bridges problem</vt:lpstr>
      <vt:lpstr>Seven bridges problem</vt:lpstr>
      <vt:lpstr>Graph theory</vt:lpstr>
      <vt:lpstr>Graph theory</vt:lpstr>
      <vt:lpstr>nosql</vt:lpstr>
      <vt:lpstr>Graph databases</vt:lpstr>
      <vt:lpstr>Neo4j</vt:lpstr>
      <vt:lpstr>installing</vt:lpstr>
      <vt:lpstr>browser</vt:lpstr>
      <vt:lpstr>cypher</vt:lpstr>
      <vt:lpstr>More information</vt:lpstr>
      <vt:lpstr>PowerPoint Presentation</vt:lpstr>
      <vt:lpstr>Image credits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Neo4j</dc:title>
  <dc:creator>Michael Eaton</dc:creator>
  <cp:lastModifiedBy>Eaton, Mike</cp:lastModifiedBy>
  <cp:revision>19</cp:revision>
  <dcterms:created xsi:type="dcterms:W3CDTF">2015-06-12T01:02:04Z</dcterms:created>
  <dcterms:modified xsi:type="dcterms:W3CDTF">2016-03-29T16:42:26Z</dcterms:modified>
</cp:coreProperties>
</file>